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98" r:id="rId4"/>
    <p:sldId id="300" r:id="rId5"/>
    <p:sldId id="301" r:id="rId6"/>
    <p:sldId id="302" r:id="rId7"/>
    <p:sldId id="260" r:id="rId8"/>
    <p:sldId id="257" r:id="rId9"/>
    <p:sldId id="259" r:id="rId10"/>
    <p:sldId id="270" r:id="rId11"/>
    <p:sldId id="304" r:id="rId12"/>
    <p:sldId id="262" r:id="rId13"/>
    <p:sldId id="289" r:id="rId14"/>
    <p:sldId id="271" r:id="rId15"/>
    <p:sldId id="287" r:id="rId16"/>
    <p:sldId id="288" r:id="rId17"/>
    <p:sldId id="269" r:id="rId18"/>
    <p:sldId id="291" r:id="rId19"/>
    <p:sldId id="303" r:id="rId20"/>
    <p:sldId id="305" r:id="rId21"/>
    <p:sldId id="306" r:id="rId22"/>
    <p:sldId id="292" r:id="rId23"/>
    <p:sldId id="293" r:id="rId24"/>
    <p:sldId id="279" r:id="rId25"/>
    <p:sldId id="307" r:id="rId26"/>
    <p:sldId id="267" r:id="rId27"/>
  </p:sldIdLst>
  <p:sldSz cx="9144000" cy="6858000" type="screen4x3"/>
  <p:notesSz cx="6858000" cy="9144000"/>
  <p:defaultTextStyle>
    <a:defPPr>
      <a:defRPr lang="nl-NL"/>
    </a:defPPr>
    <a:lvl1pPr marL="0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0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05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1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76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13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48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83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89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C1F6D-28D1-4C63-BD79-F52B6B77B9F8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C8EB6-ED82-4860-ACA1-8BC3028C6A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84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0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05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41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76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3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48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83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Ook hier vragen naar hun kind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C948-F79B-4B33-8B0F-C064A0ED6DA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86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6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14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233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5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4" y="1016991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1" y="1009651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5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4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0" y="5357596"/>
            <a:ext cx="1213821" cy="365125"/>
          </a:xfrm>
        </p:spPr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8" y="5357596"/>
            <a:ext cx="5034845" cy="365125"/>
          </a:xfrm>
        </p:spPr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5357596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7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4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8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6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5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5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3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70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0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6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1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6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20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12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0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7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9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02" y="5885676"/>
            <a:ext cx="1213821" cy="365125"/>
          </a:xfrm>
        </p:spPr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5"/>
            <a:ext cx="3522607" cy="365125"/>
          </a:xfrm>
        </p:spPr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5896965"/>
            <a:ext cx="554023" cy="365125"/>
          </a:xfrm>
        </p:spPr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8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691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1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62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6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72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0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1207273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5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40" y="5888741"/>
            <a:ext cx="1213821" cy="365125"/>
          </a:xfrm>
        </p:spPr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41"/>
            <a:ext cx="3319043" cy="365125"/>
          </a:xfrm>
        </p:spPr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30"/>
            <a:ext cx="554023" cy="365125"/>
          </a:xfrm>
        </p:spPr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22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6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925694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5" y="1106312"/>
            <a:ext cx="5178779" cy="440266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8993-A30D-405D-8010-D79F3506BA11}" type="slidenum">
              <a:rPr lang="nl-NL" smtClean="0">
                <a:solidFill>
                  <a:srgbClr val="465E9C"/>
                </a:solidFill>
              </a:rPr>
              <a:pPr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3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06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38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1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27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16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3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18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0" indent="0">
              <a:buNone/>
              <a:defRPr sz="2400"/>
            </a:lvl3pPr>
            <a:lvl4pPr marL="1371105" indent="0">
              <a:buNone/>
              <a:defRPr sz="2000"/>
            </a:lvl4pPr>
            <a:lvl5pPr marL="1828141" indent="0">
              <a:buNone/>
              <a:defRPr sz="2000"/>
            </a:lvl5pPr>
            <a:lvl6pPr marL="2285176" indent="0">
              <a:buNone/>
              <a:defRPr sz="2000"/>
            </a:lvl6pPr>
            <a:lvl7pPr marL="2742213" indent="0">
              <a:buNone/>
              <a:defRPr sz="2000"/>
            </a:lvl7pPr>
            <a:lvl8pPr marL="3199248" indent="0">
              <a:buNone/>
              <a:defRPr sz="2000"/>
            </a:lvl8pPr>
            <a:lvl9pPr marL="3656283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25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5" rIns="91407" bIns="45705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07" tIns="45705" rIns="91407" bIns="45705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D0188-73D7-4185-B137-C4B394FBD32B}" type="datetimeFigureOut">
              <a:rPr lang="nl-NL" smtClean="0"/>
              <a:t>22-11-2018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F7D36-5E6B-4BDD-B0BA-CC08FAB8F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38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7" indent="-342777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3" indent="-285646" algn="l" defTabSz="914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4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94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2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66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2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1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76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48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8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4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85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5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80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7" y="817586"/>
            <a:ext cx="6965245" cy="1202485"/>
          </a:xfrm>
          <a:prstGeom prst="rect">
            <a:avLst/>
          </a:prstGeom>
        </p:spPr>
        <p:txBody>
          <a:bodyPr vert="horz" lIns="91396" tIns="45700" rIns="91396" bIns="4570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4" y="2119258"/>
            <a:ext cx="6196405" cy="3603812"/>
          </a:xfrm>
          <a:prstGeom prst="rect">
            <a:avLst/>
          </a:prstGeom>
        </p:spPr>
        <p:txBody>
          <a:bodyPr vert="horz" lIns="91396" tIns="45700" rIns="91396" bIns="4570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92" y="5809156"/>
            <a:ext cx="1213821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3850"/>
            <a:fld id="{ABF78DC3-6F9B-497A-9934-935CD5EFF705}" type="datetimeFigureOut">
              <a:rPr lang="nl-NL" smtClean="0">
                <a:solidFill>
                  <a:srgbClr val="465E9C"/>
                </a:solidFill>
              </a:rPr>
              <a:pPr defTabSz="913850"/>
              <a:t>22-11-2018</a:t>
            </a:fld>
            <a:endParaRPr lang="nl-NL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09156"/>
            <a:ext cx="5540188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3850"/>
            <a:endParaRPr lang="nl-NL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4" y="5809156"/>
            <a:ext cx="554023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3850"/>
            <a:fld id="{0C998993-A30D-405D-8010-D79F3506BA11}" type="slidenum">
              <a:rPr lang="nl-NL" smtClean="0">
                <a:solidFill>
                  <a:srgbClr val="465E9C"/>
                </a:solidFill>
              </a:rPr>
              <a:pPr defTabSz="913850"/>
              <a:t>‹nr.›</a:t>
            </a:fld>
            <a:endParaRPr lang="nl-NL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9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9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188" indent="-274188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73" indent="-274188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46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130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0716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6300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1884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7468" indent="-228490" algn="l" defTabSz="91396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11560" y="40466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/>
              <a:t>U</a:t>
            </a:r>
            <a:r>
              <a:rPr lang="nl-NL" dirty="0" smtClean="0"/>
              <a:t>itstelgedrag aanpakken, en wel nu meteen!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95" y="6236217"/>
            <a:ext cx="1143002" cy="33832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308304" y="5877272"/>
            <a:ext cx="1656184" cy="369332"/>
          </a:xfrm>
          <a:prstGeom prst="rect">
            <a:avLst/>
          </a:prstGeom>
          <a:noFill/>
        </p:spPr>
        <p:txBody>
          <a:bodyPr wrap="square" lIns="91407" tIns="45705" rIns="91407" bIns="45705" rtlCol="0">
            <a:spAutoFit/>
          </a:bodyPr>
          <a:lstStyle/>
          <a:p>
            <a:r>
              <a:rPr lang="nl-NL" b="1" dirty="0" smtClean="0"/>
              <a:t>Cécile de Bruin</a:t>
            </a:r>
            <a:endParaRPr lang="nl-NL" b="1" dirty="0"/>
          </a:p>
        </p:txBody>
      </p:sp>
      <p:pic>
        <p:nvPicPr>
          <p:cNvPr id="9" name="Picture 2" descr="Strip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85443"/>
            <a:ext cx="462723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5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nl-NL" dirty="0" smtClean="0"/>
              <a:t>Is uitstellen erg??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60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users\Cecile\Documenten\OneDrive\Foto's werk\uitstelgedrag\IMG_20180927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54" y="1052736"/>
            <a:ext cx="640184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8643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31640" y="332656"/>
            <a:ext cx="62646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0"/>
            <a:r>
              <a:rPr lang="nl-NL" sz="3200" dirty="0">
                <a:solidFill>
                  <a:prstClr val="black"/>
                </a:solidFill>
                <a:latin typeface="Courgette" panose="02000603070400060004" pitchFamily="2" charset="0"/>
              </a:rPr>
              <a:t>“Het tegen een taak opzien kost je meer tijd en energie dan het doen van de taak zelf.” </a:t>
            </a:r>
            <a:endParaRPr lang="nl-NL" sz="3200" dirty="0" smtClean="0">
              <a:solidFill>
                <a:prstClr val="black"/>
              </a:solidFill>
              <a:latin typeface="Courgette" panose="02000603070400060004" pitchFamily="2" charset="0"/>
            </a:endParaRPr>
          </a:p>
          <a:p>
            <a:pPr defTabSz="913850"/>
            <a:r>
              <a:rPr lang="nl-NL" sz="3200" dirty="0" smtClean="0">
                <a:solidFill>
                  <a:prstClr val="black"/>
                </a:solidFill>
              </a:rPr>
              <a:t>wet </a:t>
            </a:r>
            <a:r>
              <a:rPr lang="nl-NL" sz="3200" dirty="0">
                <a:solidFill>
                  <a:prstClr val="black"/>
                </a:solidFill>
              </a:rPr>
              <a:t>van </a:t>
            </a:r>
            <a:r>
              <a:rPr lang="nl-NL" sz="3200" dirty="0" err="1" smtClean="0">
                <a:solidFill>
                  <a:prstClr val="black"/>
                </a:solidFill>
              </a:rPr>
              <a:t>Emmett</a:t>
            </a:r>
            <a:endParaRPr lang="nl-NL" dirty="0">
              <a:solidFill>
                <a:prstClr val="black"/>
              </a:solidFill>
              <a:latin typeface="Courgette" panose="02000603070400060004" pitchFamily="2" charset="0"/>
            </a:endParaRPr>
          </a:p>
          <a:p>
            <a:pPr defTabSz="913850"/>
            <a:r>
              <a:rPr lang="nl-NL" dirty="0" smtClean="0">
                <a:solidFill>
                  <a:srgbClr val="C00000"/>
                </a:solidFill>
              </a:rPr>
              <a:t>Bron: The </a:t>
            </a:r>
            <a:r>
              <a:rPr lang="nl-NL" dirty="0" err="1" smtClean="0">
                <a:solidFill>
                  <a:srgbClr val="C00000"/>
                </a:solidFill>
              </a:rPr>
              <a:t>procrastinator’s</a:t>
            </a:r>
            <a:r>
              <a:rPr lang="nl-NL" dirty="0" smtClean="0">
                <a:solidFill>
                  <a:srgbClr val="C00000"/>
                </a:solidFill>
              </a:rPr>
              <a:t> </a:t>
            </a:r>
            <a:r>
              <a:rPr lang="nl-NL" dirty="0" err="1" smtClean="0">
                <a:solidFill>
                  <a:srgbClr val="C00000"/>
                </a:solidFill>
              </a:rPr>
              <a:t>handbook</a:t>
            </a:r>
            <a:r>
              <a:rPr lang="nl-NL" dirty="0" smtClean="0">
                <a:solidFill>
                  <a:srgbClr val="C00000"/>
                </a:solidFill>
              </a:rPr>
              <a:t>, Rita </a:t>
            </a:r>
            <a:r>
              <a:rPr lang="nl-NL" dirty="0" err="1" smtClean="0">
                <a:solidFill>
                  <a:srgbClr val="C00000"/>
                </a:solidFill>
              </a:rPr>
              <a:t>Emmett</a:t>
            </a:r>
            <a:r>
              <a:rPr lang="nl-NL" dirty="0" smtClean="0">
                <a:solidFill>
                  <a:srgbClr val="C00000"/>
                </a:solidFill>
              </a:rPr>
              <a:t>, 2000</a:t>
            </a:r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18434" name="Picture 2" descr="Afbeeldingsresultaat voor eenzaam pu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5615624" cy="37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8643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701" y="1767975"/>
            <a:ext cx="7287794" cy="409938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260651"/>
            <a:ext cx="1143002" cy="3383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3769"/>
            <a:ext cx="46207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87666" y="2132856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/>
              <a:t>95 procent van de mensen geeft aan dat ze last hebben van uitstelgedrag. Ongeveer een kwart geeft aan dat het een chronisch en bepalend kenmerk is van hun persoonlijkheid. </a:t>
            </a:r>
          </a:p>
          <a:p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/>
              <a:t>Stoppen met uitstellen staat bovenaan de lijst van ‘s werelds meest begeerde doelen.</a:t>
            </a:r>
          </a:p>
          <a:p>
            <a:endParaRPr lang="nl-NL" sz="2400" dirty="0" smtClean="0"/>
          </a:p>
          <a:p>
            <a:endParaRPr lang="nl-NL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profiel van een </a:t>
            </a:r>
            <a:r>
              <a:rPr lang="nl-NL" dirty="0" err="1" smtClean="0"/>
              <a:t>Procrastinator</a:t>
            </a:r>
            <a:r>
              <a:rPr lang="nl-NL" dirty="0" smtClean="0"/>
              <a:t>: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2630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15616" y="1124744"/>
            <a:ext cx="57423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 smtClean="0"/>
          </a:p>
          <a:p>
            <a:r>
              <a:rPr lang="nl-NL" sz="2400" dirty="0" smtClean="0"/>
              <a:t>Uitstellers hebben de neiging slechter te presteren dan niet-uitstellers.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achilleshiel van de uitsteller is het persoonlijkheidskenmerk: </a:t>
            </a:r>
            <a:r>
              <a:rPr lang="nl-NL" sz="2400" b="1" dirty="0" smtClean="0"/>
              <a:t>Impulsiviteit.</a:t>
            </a:r>
          </a:p>
          <a:p>
            <a:r>
              <a:rPr lang="nl-NL" sz="2400" dirty="0" smtClean="0"/>
              <a:t>Impulsiviteit betekent ongeduldig in het moment leven en direct alles willen. Het maakt je tot een chaotische en gemakkelijk te verleiden uitsteller.</a:t>
            </a: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8643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515582"/>
            <a:ext cx="7918968" cy="59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93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Zelftest</a:t>
            </a:r>
            <a:endParaRPr lang="nl-NL" dirty="0"/>
          </a:p>
        </p:txBody>
      </p:sp>
      <p:pic>
        <p:nvPicPr>
          <p:cNvPr id="2050" name="Picture 2" descr="Afbeeldingsresultaat voor wat voor soort uitsteller ben jij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8008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Drie typen uitstellers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547664" y="1628800"/>
            <a:ext cx="62646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Eddy		Ik kan het niet</a:t>
            </a:r>
          </a:p>
          <a:p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Valerie	Ik vind er niks aan  </a:t>
            </a:r>
          </a:p>
          <a:p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Tom		Andere dingen zijn leuker</a:t>
            </a:r>
          </a:p>
          <a:p>
            <a:endParaRPr lang="nl-NL" sz="28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47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users\Cecile\Documenten\OneDrive\Foto's werk\uitstelgedrag\IMG_20180927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85" y="2348880"/>
            <a:ext cx="395925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users\Cecile\Documenten\OneDrive\Foto's werk\uitstelgedrag\IMG_20180927_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574"/>
            <a:ext cx="3816424" cy="270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users\Cecile\Documenten\OneDrive\Foto's werk\uitstelgedrag\IMG_20180927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2693"/>
            <a:ext cx="3960437" cy="27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703969" y="75954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/>
              <a:t>Begeleiden van leerlingen met uitstelgedrag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21683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Opbouw vanavond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162613" y="1628800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smtClean="0"/>
              <a:t>Herken de uitsteller in jou</a:t>
            </a:r>
          </a:p>
          <a:p>
            <a:pPr marL="342900" indent="-342900">
              <a:buAutoNum type="arabicPeriod"/>
            </a:pPr>
            <a:r>
              <a:rPr lang="nl-NL" sz="2800" dirty="0" smtClean="0"/>
              <a:t>Het uitstelgedrag van jouw mentorkind onder de loep</a:t>
            </a:r>
          </a:p>
          <a:p>
            <a:pPr marL="342900" indent="-342900">
              <a:buAutoNum type="arabicPeriod"/>
            </a:pPr>
            <a:r>
              <a:rPr lang="nl-NL" sz="2800" dirty="0" smtClean="0"/>
              <a:t>Achtergrondinformatie over uitstellen</a:t>
            </a:r>
          </a:p>
          <a:p>
            <a:pPr marL="342900" indent="-342900">
              <a:buAutoNum type="arabicPeriod"/>
            </a:pPr>
            <a:endParaRPr lang="nl-NL" sz="2800" dirty="0"/>
          </a:p>
          <a:p>
            <a:r>
              <a:rPr lang="nl-NL" sz="2800" dirty="0" smtClean="0"/>
              <a:t>Pauze</a:t>
            </a:r>
          </a:p>
          <a:p>
            <a:endParaRPr lang="nl-NL" sz="2800" dirty="0" smtClean="0"/>
          </a:p>
          <a:p>
            <a:r>
              <a:rPr lang="nl-NL" sz="2800" dirty="0" smtClean="0"/>
              <a:t>4. Hoe begeleid je leerlingen met uitstelgedrag? 5. Praktische tips uitwisselen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960410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Do’s en </a:t>
            </a:r>
            <a:r>
              <a:rPr lang="nl-NL" dirty="0" err="1" smtClean="0"/>
              <a:t>don’s</a:t>
            </a:r>
            <a:endParaRPr lang="nl-NL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64614"/>
              </p:ext>
            </p:extLst>
          </p:nvPr>
        </p:nvGraphicFramePr>
        <p:xfrm>
          <a:off x="1524000" y="1397000"/>
          <a:ext cx="6096000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Niet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dirty="0" smtClean="0"/>
                        <a:t>doen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Wel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dirty="0" smtClean="0"/>
                        <a:t>doen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Jij bent lui (label)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Er</a:t>
                      </a:r>
                      <a:r>
                        <a:rPr lang="nl-NL" baseline="0" dirty="0" smtClean="0"/>
                        <a:t> is een uitsteller in jou (erkenning)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Ik doe het wel voor je (uit handen nemen)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Wat heb jij nodig om tot leren te komen? (Samen uitproberen)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Je moet het zo doen (eigen tips opleggen)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Hoe ziet jouw uitsteller</a:t>
                      </a:r>
                      <a:r>
                        <a:rPr lang="nl-NL" baseline="0" dirty="0" smtClean="0"/>
                        <a:t> er uit?</a:t>
                      </a:r>
                    </a:p>
                    <a:p>
                      <a:r>
                        <a:rPr lang="nl-NL" baseline="0" dirty="0" smtClean="0"/>
                        <a:t>(eigen oplossingen laten verzinnen)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Wat is het toch erg (problematiseren)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Uitvergroten van successen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 ………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………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534"/>
          </a:xfrm>
        </p:spPr>
        <p:txBody>
          <a:bodyPr>
            <a:normAutofit/>
          </a:bodyPr>
          <a:lstStyle/>
          <a:p>
            <a:r>
              <a:rPr lang="nl-NL" dirty="0" smtClean="0"/>
              <a:t>(h) erkennen van uitstelgedrag </a:t>
            </a:r>
            <a:endParaRPr lang="nl-NL" dirty="0"/>
          </a:p>
        </p:txBody>
      </p:sp>
      <p:pic>
        <p:nvPicPr>
          <p:cNvPr id="1026" name="Picture 2" descr="https://kleurenbuitenlijntjes.files.wordpress.com/2012/10/lijden-aan-acute-stress-of-blootgesteld-aan-een-traumatische-ervaring-stress.jpg?w=300&amp;h=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1" y="1212776"/>
            <a:ext cx="2857500" cy="17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20943" y="3149645"/>
            <a:ext cx="1968722" cy="369322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r>
              <a:rPr lang="nl-NL" dirty="0" smtClean="0"/>
              <a:t>1. Mijn hoofd is vol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211746" y="3149645"/>
            <a:ext cx="2420027" cy="646290"/>
          </a:xfrm>
          <a:prstGeom prst="rect">
            <a:avLst/>
          </a:prstGeom>
          <a:noFill/>
        </p:spPr>
        <p:txBody>
          <a:bodyPr wrap="square" lIns="91396" tIns="45700" rIns="91396" bIns="45700" rtlCol="0">
            <a:spAutoFit/>
          </a:bodyPr>
          <a:lstStyle/>
          <a:p>
            <a:r>
              <a:rPr lang="nl-NL" dirty="0" smtClean="0"/>
              <a:t>3. Dit gaat me toch niet lukken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353426" y="6124442"/>
            <a:ext cx="2640509" cy="646321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r>
              <a:rPr lang="nl-NL" dirty="0" smtClean="0"/>
              <a:t>6. Nog 1 aflevering en dan</a:t>
            </a:r>
          </a:p>
          <a:p>
            <a:r>
              <a:rPr lang="nl-NL" dirty="0" smtClean="0"/>
              <a:t> ga ik echt beginnen…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445133" y="6124438"/>
            <a:ext cx="2310865" cy="646290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r>
              <a:rPr lang="nl-NL" dirty="0" smtClean="0"/>
              <a:t>4. Wéér een verplichte</a:t>
            </a:r>
          </a:p>
          <a:p>
            <a:r>
              <a:rPr lang="nl-NL" dirty="0" smtClean="0"/>
              <a:t>opdracht</a:t>
            </a:r>
            <a:endParaRPr lang="nl-NL" dirty="0"/>
          </a:p>
        </p:txBody>
      </p:sp>
      <p:pic>
        <p:nvPicPr>
          <p:cNvPr id="1040" name="Picture 16" descr="Is that c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0" y="4214022"/>
            <a:ext cx="2476235" cy="18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453972" y="6098899"/>
            <a:ext cx="2347608" cy="646321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r>
              <a:rPr lang="nl-NL" dirty="0" smtClean="0"/>
              <a:t>5. Help, daar gaan mijn</a:t>
            </a:r>
          </a:p>
          <a:p>
            <a:r>
              <a:rPr lang="nl-NL" dirty="0" smtClean="0"/>
              <a:t>goede voornemens</a:t>
            </a:r>
            <a:endParaRPr lang="nl-NL" dirty="0"/>
          </a:p>
        </p:txBody>
      </p:sp>
      <p:pic>
        <p:nvPicPr>
          <p:cNvPr id="1042" name="Picture 18" descr="http://fhm.nl/wp-content/uploads/2017/03/binge-watching2-320x2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27" y="4214020"/>
            <a:ext cx="2420025" cy="19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fbeeldingsresultaat voor ik weet niet wat ik w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0" y="1259173"/>
            <a:ext cx="2476235" cy="17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066234" y="3149645"/>
            <a:ext cx="2755027" cy="369322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r>
              <a:rPr lang="nl-NL" dirty="0" smtClean="0"/>
              <a:t>2. Wist ik maar wat ik wilde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40" y="188643"/>
            <a:ext cx="1143002" cy="338329"/>
          </a:xfrm>
          <a:prstGeom prst="rect">
            <a:avLst/>
          </a:prstGeom>
        </p:spPr>
      </p:pic>
      <p:pic>
        <p:nvPicPr>
          <p:cNvPr id="9" name="Picture 2" descr="foto: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2776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ool = verplicht verplicht = moeten moeten = dwang dwang = slavernij slavernij = verboden - Tegeltje met Spreu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" y="4214020"/>
            <a:ext cx="1754909" cy="17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1011589"/>
            <a:ext cx="7200800" cy="925817"/>
          </a:xfrm>
        </p:spPr>
        <p:txBody>
          <a:bodyPr>
            <a:normAutofit/>
          </a:bodyPr>
          <a:lstStyle/>
          <a:p>
            <a:r>
              <a:rPr lang="nl-NL" sz="2600" b="1" dirty="0"/>
              <a:t>Begeleiding van leerlingen met uitstelgedrag </a:t>
            </a:r>
          </a:p>
        </p:txBody>
      </p:sp>
      <p:sp>
        <p:nvSpPr>
          <p:cNvPr id="6" name="Rechthoek 5"/>
          <p:cNvSpPr/>
          <p:nvPr/>
        </p:nvSpPr>
        <p:spPr>
          <a:xfrm>
            <a:off x="2653196" y="6352367"/>
            <a:ext cx="3240360" cy="512220"/>
          </a:xfrm>
          <a:prstGeom prst="rect">
            <a:avLst/>
          </a:prstGeom>
        </p:spPr>
        <p:txBody>
          <a:bodyPr wrap="square" lIns="65274" tIns="32637" rIns="65274" bIns="32637">
            <a:spAutoFit/>
          </a:bodyPr>
          <a:lstStyle/>
          <a:p>
            <a:pPr algn="ctr" defTabSz="913740"/>
            <a:r>
              <a:rPr lang="nl-NL" sz="2900" b="1" dirty="0">
                <a:solidFill>
                  <a:prstClr val="black"/>
                </a:solidFill>
              </a:rPr>
              <a:t>www.talentig.nl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3034" y="1967397"/>
            <a:ext cx="4413062" cy="3621844"/>
          </a:xfrm>
        </p:spPr>
        <p:txBody>
          <a:bodyPr>
            <a:normAutofit/>
          </a:bodyPr>
          <a:lstStyle/>
          <a:p>
            <a:pPr marL="381904" indent="-381904" algn="l">
              <a:buFont typeface="Wingdings" panose="05000000000000000000" pitchFamily="2" charset="2"/>
              <a:buChar char="ü"/>
            </a:pPr>
            <a:endParaRPr lang="nl-NL" sz="1900" dirty="0" smtClean="0"/>
          </a:p>
          <a:p>
            <a:pPr algn="l"/>
            <a:r>
              <a:rPr lang="nl-NL" sz="1900" b="1" dirty="0" smtClean="0"/>
              <a:t>Hoe? Op maat!</a:t>
            </a:r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smtClean="0"/>
              <a:t>Leer-analyse per vak</a:t>
            </a:r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smtClean="0"/>
              <a:t>Slik-de-Kikker </a:t>
            </a:r>
            <a:r>
              <a:rPr lang="nl-NL" sz="1800" dirty="0"/>
              <a:t>methode </a:t>
            </a:r>
            <a:endParaRPr lang="nl-NL" sz="1800" dirty="0" smtClean="0"/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smtClean="0"/>
              <a:t>Gatenkaas-methode </a:t>
            </a:r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smtClean="0"/>
              <a:t>Samen </a:t>
            </a:r>
            <a:r>
              <a:rPr lang="nl-NL" sz="1800" dirty="0"/>
              <a:t>een weekplanning invullen (1blik agenda of </a:t>
            </a:r>
            <a:r>
              <a:rPr lang="nl-NL" sz="1800" dirty="0" err="1"/>
              <a:t>Plenda</a:t>
            </a:r>
            <a:r>
              <a:rPr lang="nl-NL" sz="1800" dirty="0"/>
              <a:t>-methode</a:t>
            </a:r>
            <a:r>
              <a:rPr lang="nl-NL" sz="1800" dirty="0" smtClean="0"/>
              <a:t>)</a:t>
            </a:r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err="1" smtClean="0"/>
              <a:t>Pomodoro</a:t>
            </a:r>
            <a:r>
              <a:rPr lang="nl-NL" sz="1800" dirty="0" smtClean="0"/>
              <a:t>-methode</a:t>
            </a:r>
            <a:endParaRPr lang="nl-NL" sz="1800" dirty="0"/>
          </a:p>
          <a:p>
            <a:pPr marL="381904" indent="-381904" algn="l">
              <a:buFont typeface="Wingdings" panose="05000000000000000000" pitchFamily="2" charset="2"/>
              <a:buChar char="ü"/>
            </a:pPr>
            <a:r>
              <a:rPr lang="nl-NL" sz="1800" dirty="0" smtClean="0"/>
              <a:t>ROUTINES: vaste volgorde</a:t>
            </a:r>
          </a:p>
          <a:p>
            <a:pPr marL="381904" indent="-381904" algn="l">
              <a:buFont typeface="Wingdings" panose="05000000000000000000" pitchFamily="2" charset="2"/>
              <a:buChar char="ü"/>
            </a:pPr>
            <a:endParaRPr lang="nl-NL" sz="1800" dirty="0"/>
          </a:p>
          <a:p>
            <a:pPr marL="381904" indent="-381904" algn="l">
              <a:buFont typeface="Wingdings" panose="05000000000000000000" pitchFamily="2" charset="2"/>
              <a:buChar char="ü"/>
            </a:pPr>
            <a:endParaRPr lang="nl-NL" sz="1900" dirty="0" smtClean="0"/>
          </a:p>
          <a:p>
            <a:pPr algn="l"/>
            <a:endParaRPr lang="nl-NL" sz="3300" dirty="0"/>
          </a:p>
          <a:p>
            <a:pPr algn="l"/>
            <a:endParaRPr lang="nl-NL" sz="1700" b="1" dirty="0"/>
          </a:p>
        </p:txBody>
      </p:sp>
      <p:pic>
        <p:nvPicPr>
          <p:cNvPr id="3074" name="Picture 2" descr="Brian Tra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85" y="2564904"/>
            <a:ext cx="2429475" cy="19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1011589"/>
            <a:ext cx="7200800" cy="925817"/>
          </a:xfrm>
        </p:spPr>
        <p:txBody>
          <a:bodyPr>
            <a:normAutofit/>
          </a:bodyPr>
          <a:lstStyle/>
          <a:p>
            <a:r>
              <a:rPr lang="nl-NL" sz="2600" b="1" dirty="0"/>
              <a:t>Van uitstelgedrag naar zelfregie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3034" y="1885975"/>
            <a:ext cx="4371914" cy="4063309"/>
          </a:xfrm>
        </p:spPr>
        <p:txBody>
          <a:bodyPr>
            <a:normAutofit/>
          </a:bodyPr>
          <a:lstStyle/>
          <a:p>
            <a:r>
              <a:rPr lang="nl-NL" sz="1900" b="1" dirty="0" smtClean="0"/>
              <a:t>manieren </a:t>
            </a:r>
            <a:r>
              <a:rPr lang="nl-NL" sz="1900" b="1" dirty="0"/>
              <a:t>om uitstellen tegen te gaan:</a:t>
            </a:r>
          </a:p>
          <a:p>
            <a:endParaRPr lang="nl-NL" sz="1900" b="1" dirty="0"/>
          </a:p>
          <a:p>
            <a:pPr marL="326376" indent="-326376" algn="l">
              <a:buAutoNum type="arabicPeriod"/>
            </a:pPr>
            <a:r>
              <a:rPr lang="nl-NL" sz="1700" dirty="0"/>
              <a:t>Doe de taak maar een paar minuten (je hersenen doen de rest: </a:t>
            </a:r>
            <a:r>
              <a:rPr lang="nl-NL" sz="1700" dirty="0" err="1"/>
              <a:t>Zierganick</a:t>
            </a:r>
            <a:r>
              <a:rPr lang="nl-NL" sz="1700" dirty="0"/>
              <a:t>-effect)</a:t>
            </a:r>
          </a:p>
          <a:p>
            <a:pPr marL="326376" indent="-326376" algn="l">
              <a:buAutoNum type="arabicPeriod"/>
            </a:pPr>
            <a:r>
              <a:rPr lang="nl-NL" sz="1700" dirty="0" smtClean="0"/>
              <a:t>Vertrouw </a:t>
            </a:r>
            <a:r>
              <a:rPr lang="nl-NL" sz="1700" dirty="0"/>
              <a:t>erop dat je ergens beter in wordt door het te proberen</a:t>
            </a:r>
          </a:p>
          <a:p>
            <a:pPr marL="326376" indent="-326376" algn="l">
              <a:buAutoNum type="arabicPeriod"/>
            </a:pPr>
            <a:r>
              <a:rPr lang="nl-NL" sz="1700" dirty="0"/>
              <a:t>Leg  afleiders weg (telefoon)</a:t>
            </a:r>
          </a:p>
          <a:p>
            <a:pPr marL="326376" indent="-326376" algn="l">
              <a:buAutoNum type="arabicPeriod"/>
            </a:pPr>
            <a:r>
              <a:rPr lang="nl-NL" sz="1700" dirty="0"/>
              <a:t>Hak de opdracht in delen en bepaal je eerstvolgende kleine doel</a:t>
            </a:r>
          </a:p>
          <a:p>
            <a:pPr marL="326376" indent="-326376" algn="l">
              <a:buAutoNum type="arabicPeriod"/>
            </a:pPr>
            <a:r>
              <a:rPr lang="nl-NL" sz="1700" dirty="0"/>
              <a:t>Leer van het succes van anderen: welk gedrag kun je van hen “afkijken”?</a:t>
            </a:r>
          </a:p>
          <a:p>
            <a:pPr algn="l"/>
            <a:endParaRPr lang="nl-NL" sz="1700" dirty="0"/>
          </a:p>
          <a:p>
            <a:pPr marL="326376" indent="-326376" algn="l">
              <a:buAutoNum type="arabicPeriod"/>
            </a:pPr>
            <a:endParaRPr lang="nl-NL" sz="17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14" y="6103584"/>
            <a:ext cx="2005937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ga jij (anders) doen in je mentoraat?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915236" y="2276872"/>
            <a:ext cx="532106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800" dirty="0" smtClean="0">
                <a:solidFill>
                  <a:srgbClr val="FF0000"/>
                </a:solidFill>
              </a:rPr>
              <a:t>Welke inzicht of tip wil jij gaan gebruiken?</a:t>
            </a:r>
          </a:p>
          <a:p>
            <a:pPr marL="514350" indent="-514350">
              <a:buFont typeface="+mj-lt"/>
              <a:buAutoNum type="arabicPeriod"/>
            </a:pPr>
            <a:endParaRPr lang="nl-NL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800" dirty="0" smtClean="0">
                <a:solidFill>
                  <a:srgbClr val="FF0000"/>
                </a:solidFill>
              </a:rPr>
              <a:t>Hoe ga je dit doen: wat is de eerste stap?</a:t>
            </a:r>
          </a:p>
          <a:p>
            <a:pPr marL="514350" indent="-514350">
              <a:buFont typeface="+mj-lt"/>
              <a:buAutoNum type="arabicPeriod"/>
            </a:pPr>
            <a:endParaRPr lang="nl-NL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800" dirty="0" smtClean="0">
                <a:solidFill>
                  <a:srgbClr val="FF0000"/>
                </a:solidFill>
              </a:rPr>
              <a:t>Wat heb je nodig om dit niet uit te stellen? ;-)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users\Cecile\Documenten\OneDrive\Foto's werk\uitstelgedrag\IMG_20180927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88" y="722123"/>
            <a:ext cx="5004016" cy="495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260651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Ben jij een expert in uitstellen??</a:t>
            </a:r>
            <a:endParaRPr lang="nl-NL" dirty="0"/>
          </a:p>
        </p:txBody>
      </p:sp>
      <p:pic>
        <p:nvPicPr>
          <p:cNvPr id="3" name="Picture 3" descr="E:\users\Cecile\Documenten\OneDrive\Talentig\eigen praktijk\afbeeldingen website\architecture-job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6855" cy="39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115616" y="2817136"/>
            <a:ext cx="2241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i="1" dirty="0" smtClean="0">
                <a:solidFill>
                  <a:srgbClr val="FF0000"/>
                </a:solidFill>
              </a:rPr>
              <a:t>Zoek een plek </a:t>
            </a:r>
          </a:p>
          <a:p>
            <a:r>
              <a:rPr lang="nl-NL" sz="2800" i="1" dirty="0">
                <a:solidFill>
                  <a:srgbClr val="FF0000"/>
                </a:solidFill>
              </a:rPr>
              <a:t>i</a:t>
            </a:r>
            <a:r>
              <a:rPr lang="nl-NL" sz="2800" i="1" dirty="0" smtClean="0">
                <a:solidFill>
                  <a:srgbClr val="FF0000"/>
                </a:solidFill>
              </a:rPr>
              <a:t>n deze ruimte</a:t>
            </a:r>
            <a:endParaRPr lang="nl-NL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4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Wissel samen uit: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249644" y="1700808"/>
            <a:ext cx="4786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 smtClean="0">
                <a:solidFill>
                  <a:srgbClr val="FF0000"/>
                </a:solidFill>
              </a:rPr>
              <a:t>WAT stel jij zoal uit?</a:t>
            </a:r>
          </a:p>
          <a:p>
            <a:endParaRPr lang="nl-NL" sz="4000" i="1" dirty="0">
              <a:solidFill>
                <a:srgbClr val="FF0000"/>
              </a:solidFill>
            </a:endParaRPr>
          </a:p>
          <a:p>
            <a:r>
              <a:rPr lang="nl-NL" sz="4000" i="1" dirty="0" smtClean="0">
                <a:solidFill>
                  <a:srgbClr val="FF0000"/>
                </a:solidFill>
              </a:rPr>
              <a:t>HOE ziet het uitstellen er bij jou uit?</a:t>
            </a:r>
            <a:endParaRPr lang="nl-NL" sz="40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770" y="23519232"/>
            <a:ext cx="27540960" cy="356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4" y="1340768"/>
            <a:ext cx="3794330" cy="49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8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jouw mentorkind???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249644" y="1700808"/>
            <a:ext cx="4786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 smtClean="0">
                <a:solidFill>
                  <a:srgbClr val="FF0000"/>
                </a:solidFill>
              </a:rPr>
              <a:t>WAT stelt hij/zij uit?</a:t>
            </a:r>
          </a:p>
          <a:p>
            <a:endParaRPr lang="nl-NL" sz="4000" i="1" dirty="0">
              <a:solidFill>
                <a:srgbClr val="FF0000"/>
              </a:solidFill>
            </a:endParaRPr>
          </a:p>
          <a:p>
            <a:r>
              <a:rPr lang="nl-NL" sz="4000" i="1" dirty="0" smtClean="0">
                <a:solidFill>
                  <a:srgbClr val="FF0000"/>
                </a:solidFill>
              </a:rPr>
              <a:t>HOE ziet het uitstellen er bij hem/haar uit?</a:t>
            </a:r>
          </a:p>
          <a:p>
            <a:endParaRPr lang="nl-NL" sz="4000" i="1" dirty="0">
              <a:solidFill>
                <a:srgbClr val="FF0000"/>
              </a:solidFill>
            </a:endParaRPr>
          </a:p>
          <a:p>
            <a:r>
              <a:rPr lang="nl-NL" sz="4000" i="1" dirty="0" smtClean="0">
                <a:solidFill>
                  <a:srgbClr val="FF0000"/>
                </a:solidFill>
              </a:rPr>
              <a:t>WAAROM stelt hij/zij uit?</a:t>
            </a:r>
            <a:endParaRPr lang="nl-NL" sz="40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770" y="23519232"/>
            <a:ext cx="27540960" cy="356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trip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2662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9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s\Cecile\Dropbox\uitstelgedrag\Foto 22-08-18 21 02 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71" y="0"/>
            <a:ext cx="3863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260651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0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zolder oprui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8" y="80712"/>
            <a:ext cx="4645575" cy="31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zolder oprui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34943"/>
            <a:ext cx="2304256" cy="34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zolder oprui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" y="161808"/>
            <a:ext cx="4313193" cy="28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 blog 'Opruimen, opruimen, opruimen'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9" y="3573016"/>
            <a:ext cx="3997503" cy="27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6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anafvalbeet spotp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6" y="476672"/>
            <a:ext cx="5467351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188643"/>
            <a:ext cx="114300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users\Cecile\Documenten\OneDrive\Foto's werk\faalangst\20180629 16 09 Image_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9411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538</Words>
  <Application>Microsoft Office PowerPoint</Application>
  <PresentationFormat>Diavoorstelling (4:3)</PresentationFormat>
  <Paragraphs>103</Paragraphs>
  <Slides>25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27" baseType="lpstr">
      <vt:lpstr>Kantoorthema</vt:lpstr>
      <vt:lpstr>Punaise</vt:lpstr>
      <vt:lpstr>Uitstelgedrag aanpakken, en wel nu meteen! </vt:lpstr>
      <vt:lpstr>Opbouw vanavond</vt:lpstr>
      <vt:lpstr>Ben jij een expert in uitstellen??</vt:lpstr>
      <vt:lpstr>Wissel samen uit:</vt:lpstr>
      <vt:lpstr>En jouw mentorkind???</vt:lpstr>
      <vt:lpstr>PowerPoint-presentatie</vt:lpstr>
      <vt:lpstr>PowerPoint-presentatie</vt:lpstr>
      <vt:lpstr>PowerPoint-presentatie</vt:lpstr>
      <vt:lpstr>PowerPoint-presentatie</vt:lpstr>
      <vt:lpstr>Is uitstellen erg??</vt:lpstr>
      <vt:lpstr>PowerPoint-presentatie</vt:lpstr>
      <vt:lpstr>PowerPoint-presentatie</vt:lpstr>
      <vt:lpstr>PowerPoint-presentatie</vt:lpstr>
      <vt:lpstr>Het profiel van een Procrastinator: </vt:lpstr>
      <vt:lpstr>PowerPoint-presentatie</vt:lpstr>
      <vt:lpstr>PowerPoint-presentatie</vt:lpstr>
      <vt:lpstr>Zelftest</vt:lpstr>
      <vt:lpstr>Drie typen uitstellers</vt:lpstr>
      <vt:lpstr>PowerPoint-presentatie</vt:lpstr>
      <vt:lpstr>Do’s en don’s</vt:lpstr>
      <vt:lpstr>(h) erkennen van uitstelgedrag </vt:lpstr>
      <vt:lpstr>Begeleiding van leerlingen met uitstelgedrag </vt:lpstr>
      <vt:lpstr>Van uitstelgedrag naar zelfregie</vt:lpstr>
      <vt:lpstr>Wat ga jij (anders) doen in je mentoraat?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Cécile</dc:creator>
  <cp:lastModifiedBy>Mentorcoach</cp:lastModifiedBy>
  <cp:revision>29</cp:revision>
  <dcterms:created xsi:type="dcterms:W3CDTF">2018-10-23T08:26:34Z</dcterms:created>
  <dcterms:modified xsi:type="dcterms:W3CDTF">2018-11-22T08:31:01Z</dcterms:modified>
</cp:coreProperties>
</file>